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4"/>
  </p:notesMasterIdLst>
  <p:sldIdLst>
    <p:sldId id="271" r:id="rId3"/>
    <p:sldId id="257" r:id="rId4"/>
    <p:sldId id="269" r:id="rId5"/>
    <p:sldId id="258" r:id="rId6"/>
    <p:sldId id="259" r:id="rId7"/>
    <p:sldId id="260" r:id="rId8"/>
    <p:sldId id="261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1830" autoAdjust="0"/>
  </p:normalViewPr>
  <p:slideViewPr>
    <p:cSldViewPr snapToGrid="0" snapToObjects="1">
      <p:cViewPr varScale="1">
        <p:scale>
          <a:sx n="51" d="100"/>
          <a:sy n="51" d="100"/>
        </p:scale>
        <p:origin x="2362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365FF-EC6B-4AD2-B9B6-2A1D68A230B1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32904C-3949-4E99-9098-CC1B9939DF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7229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“Good morning everyone!  We are here to present our project on </a:t>
            </a:r>
            <a:r>
              <a:rPr lang="en-US" i="1" dirty="0"/>
              <a:t>Healthcare Data Cleaning which</a:t>
            </a:r>
            <a:r>
              <a:rPr lang="en-US" dirty="0"/>
              <a:t> focuses on how clean data can dramatically improve the healthcare industry.”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2904C-3949-4E99-9098-CC1B9939DF2A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7848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conclude: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Clean data is not optional—it's essential for reliable analysis and informed decisions.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Our project tackled all major cleaning tasks: missing values, duplicates, outliers, and standardization.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EDA gave us confidence that the cleaned dataset was ready for ML models and real-world use.</a:t>
            </a:r>
            <a:br>
              <a:rPr lang="en-US" dirty="0"/>
            </a:br>
            <a:r>
              <a:rPr lang="en-US" dirty="0"/>
              <a:t>Ultimately, this contributes to better healthcare systems and patient outcomes."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2904C-3949-4E99-9098-CC1B9939DF2A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7768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“To begin with, let’s understand what healthcare data cleaning is. It involves identifying and correcting or removing inaccurate records from a dataset. Since healthcare data comes from various sources like EHRs, labs, and wearable devices, it's crucial to make it clean and consistent before analysis.”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2904C-3949-4E99-9098-CC1B9939DF2A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9513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this important?</a:t>
            </a:r>
            <a:br>
              <a:rPr lang="en-US" dirty="0"/>
            </a:br>
            <a:r>
              <a:rPr lang="en-US" dirty="0"/>
              <a:t>Unclean data can lead to poor clinical decisions, wrong patient treatment, or even failed medical research.</a:t>
            </a:r>
            <a:br>
              <a:rPr lang="en-US" dirty="0"/>
            </a:br>
            <a:r>
              <a:rPr lang="en-US" dirty="0"/>
              <a:t>Let’s say an algorithm is trained to detect early-stage cancer but is based on flawed or missing data—it may give inaccurate predictions.</a:t>
            </a:r>
            <a:br>
              <a:rPr lang="en-US" dirty="0"/>
            </a:br>
            <a:r>
              <a:rPr lang="en-US" dirty="0"/>
              <a:t>Clean data ensures: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Better diagnoses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Accurate machine learning results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Faster and error-free hospital operations</a:t>
            </a:r>
            <a:br>
              <a:rPr lang="en-US" dirty="0"/>
            </a:br>
            <a:r>
              <a:rPr lang="en-US" dirty="0"/>
              <a:t>Ultimately, it can </a:t>
            </a:r>
            <a:r>
              <a:rPr lang="en-US" i="1" dirty="0"/>
              <a:t>save lives</a:t>
            </a:r>
            <a:r>
              <a:rPr lang="en-US" dirty="0"/>
              <a:t> by supporting evidence-based care."</a:t>
            </a:r>
          </a:p>
          <a:p>
            <a:r>
              <a:rPr lang="en-US" b="1" dirty="0"/>
              <a:t>🎯 Tips: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Let your voice drop slightly on </a:t>
            </a:r>
            <a:r>
              <a:rPr lang="en-US" i="1" dirty="0"/>
              <a:t>save lives</a:t>
            </a:r>
            <a:r>
              <a:rPr lang="en-US" dirty="0"/>
              <a:t> for impact.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 statistics or quick facts if you want to be extra persuasive.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2904C-3949-4E99-9098-CC1B9939DF2A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9768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What to Say:</a:t>
            </a:r>
          </a:p>
          <a:p>
            <a:r>
              <a:rPr lang="en-US" dirty="0"/>
              <a:t>"The core problems in raw healthcare datasets include: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Missing values</a:t>
            </a:r>
            <a:r>
              <a:rPr lang="en-US" dirty="0"/>
              <a:t> – which can skew results or cause models to fail.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Duplicate records</a:t>
            </a:r>
            <a:r>
              <a:rPr lang="en-US" dirty="0"/>
              <a:t> – like the same patient appearing twice.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Inconsistent categories</a:t>
            </a:r>
            <a:r>
              <a:rPr lang="en-US" dirty="0"/>
              <a:t> – such as 'Male', 'M', and 'm' being treated as different.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Outliers</a:t>
            </a:r>
            <a:r>
              <a:rPr lang="en-US" dirty="0"/>
              <a:t> – like someone with a blood pressure reading of 400/200, which is physiologically impossible.</a:t>
            </a:r>
            <a:br>
              <a:rPr lang="en-US" dirty="0"/>
            </a:br>
            <a:r>
              <a:rPr lang="en-US" dirty="0"/>
              <a:t>These inconsistencies make it hard to analyze or derive meaningful insights."</a:t>
            </a:r>
          </a:p>
          <a:p>
            <a:r>
              <a:rPr lang="en-US" b="1" dirty="0"/>
              <a:t>🎯 Tips: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Mention that healthcare data can be life-critical, hence accuracy is non-negotiable.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 humor lightly to explain inconsistency (e.g., “Even AI gets confused if you feed it ‘m’, ‘M’, and ‘Male’ for the same thing”).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2904C-3949-4E99-9098-CC1B9939DF2A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1022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Backtracking is generally used in algorithm design when we want to explore all possible solutions and undo decisions when they lead to failure.</a:t>
            </a:r>
            <a:br>
              <a:rPr lang="en-US" dirty="0"/>
            </a:br>
            <a:r>
              <a:rPr lang="en-US" dirty="0"/>
              <a:t>In data cleaning, we used backtracking as part of validation—for example, to validate date fields, or to recursively check categorical entries.</a:t>
            </a:r>
            <a:br>
              <a:rPr lang="en-US" dirty="0"/>
            </a:br>
            <a:r>
              <a:rPr lang="en-US" dirty="0"/>
              <a:t>If an entry doesn’t follow a certain rule, backtracking helps us revert to a previous clean state, making the approach </a:t>
            </a:r>
            <a:r>
              <a:rPr lang="en-US" i="1" dirty="0"/>
              <a:t>logical and fault-tolerant</a:t>
            </a:r>
            <a:r>
              <a:rPr lang="en-US" dirty="0"/>
              <a:t>."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2904C-3949-4E99-9098-CC1B9939DF2A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2469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2904C-3949-4E99-9098-CC1B9939DF2A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9922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used Python and key libraries like Pandas, NumPy, and Seaborn.</a:t>
            </a:r>
            <a:br>
              <a:rPr lang="en-US" dirty="0"/>
            </a:br>
            <a:r>
              <a:rPr lang="en-US" dirty="0"/>
              <a:t>For instance: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df.dropna</a:t>
            </a:r>
            <a:r>
              <a:rPr lang="en-US" dirty="0"/>
              <a:t>() removes rows with missing values.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df.duplicated</a:t>
            </a:r>
            <a:r>
              <a:rPr lang="en-US" dirty="0"/>
              <a:t>() flags repeated records.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Categorical standardization was done using .replace() and .map().</a:t>
            </a:r>
            <a:br>
              <a:rPr lang="en-US" dirty="0"/>
            </a:br>
            <a:r>
              <a:rPr lang="en-US" dirty="0"/>
              <a:t>Each function was tested on sample datasets and optimized for real-world scale.</a:t>
            </a:r>
            <a:br>
              <a:rPr lang="en-US" dirty="0"/>
            </a:br>
            <a:r>
              <a:rPr lang="en-US" dirty="0"/>
              <a:t>Here's a sample function: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2904C-3949-4E99-9098-CC1B9939DF2A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3048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Clean data makes a real-world difference: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EHR Management</a:t>
            </a:r>
            <a:r>
              <a:rPr lang="en-US" dirty="0"/>
              <a:t> – Helps maintain consistent patient history.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Medical Research</a:t>
            </a:r>
            <a:r>
              <a:rPr lang="en-US" dirty="0"/>
              <a:t> – Clean datasets ensure reliable trial results.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Predictive Analytics</a:t>
            </a:r>
            <a:r>
              <a:rPr lang="en-US" dirty="0"/>
              <a:t> – Accurate data boosts model performance for early disease detection.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Hospital &amp; Insurance Operations</a:t>
            </a:r>
            <a:r>
              <a:rPr lang="en-US" dirty="0"/>
              <a:t> – Clean data prevents billing errors, optimizes staff scheduling.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Wearable Devices</a:t>
            </a:r>
            <a:r>
              <a:rPr lang="en-US" dirty="0"/>
              <a:t> – Ensures that AI-powered vitals monitoring systems give real-time, reliable data."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2904C-3949-4E99-9098-CC1B9939DF2A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33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Challenges include: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Inconsistent data entry practices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Lack of standardized formats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Privacy and security concerns while handling real patient data</a:t>
            </a:r>
            <a:br>
              <a:rPr lang="en-US" dirty="0"/>
            </a:br>
            <a:r>
              <a:rPr lang="en-US" dirty="0"/>
              <a:t>In the future, we can use: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AI/ML algorithms</a:t>
            </a:r>
            <a:r>
              <a:rPr lang="en-US" dirty="0"/>
              <a:t> to automate data cleaning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Blockchain</a:t>
            </a:r>
            <a:r>
              <a:rPr lang="en-US" dirty="0"/>
              <a:t> to ensure tamper-proof data tracking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NLP</a:t>
            </a:r>
            <a:r>
              <a:rPr lang="en-US" dirty="0"/>
              <a:t> for unstructured data like doctor’s notes</a:t>
            </a:r>
            <a:br>
              <a:rPr lang="en-US" dirty="0"/>
            </a:br>
            <a:r>
              <a:rPr lang="en-US" dirty="0"/>
              <a:t>Healthcare is evolving fast, and clean data will be its foundation.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2904C-3949-4E99-9098-CC1B9939DF2A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9182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4033B-C1CB-1754-9CFB-86BF8AE30D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F7485-6AB7-ED91-AD1E-F6AF832150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2DE61-1E8E-21E6-91F5-9ACFEE0A5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0C74B-DB87-D74C-25EF-E2DFA9BB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4EB34-C25C-43DD-1A50-13C7E6692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77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B85E8-D1F0-3201-C513-282DAD846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AC0AD-2C49-613F-7309-CA7169803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1593B-EACA-5742-BD7F-BBE8EF098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32B52-D214-778D-EBBC-4D434F2DF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6133C-3644-B4AE-38D1-B6502E794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788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390C2-0E03-59D3-2EC9-A7CEBD2A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63D4C1-E515-B744-7095-139C57B2C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09EE3-1AD3-FA54-93C5-86879BAC8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9E5D3-42E2-501B-4318-0A159470A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B1FAE-A829-24D5-8503-C294C28F8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2167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3B38F-72B4-7564-C133-A8CAF7D4E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9F648-9D9E-7763-6BAB-B390C53F90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456F47-3898-C18D-71A7-B777853035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2CE839-A226-7F30-2E42-D8C07E514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CF7FCD-23EC-B0DD-BE70-3A095C494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94252-86A4-63D0-754B-CBB385D3C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3798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D59CE-6C76-046E-841B-6EA0F7871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A51E6-7D4F-39D6-DA6C-601B63902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4CA2B-944D-91E6-F3C1-9E8B8804FA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667490-A622-5F5B-FFA5-1191FC5F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E8B953-35E2-D50D-3C23-96F3EA8A96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078F9F-EF39-1158-FFBB-B082D766A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7A79C8-D42A-D086-9A2C-59BDC44BB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C02294-325E-C44F-6A05-FBDBCF942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0150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E6425-17EE-1CF7-BD80-9B51FD961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714A2E-804D-2430-8785-8198012E9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6E586F-1A2C-46B0-E88F-42E97FF8F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40DCC0-E42B-4E16-2659-DE7666BDE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8301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4DC0D8-D29F-7928-5C8E-932C35C79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381DF-626E-EA82-70A9-10E124594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DBE00-CBB3-2EA9-A8AD-EED32DAA2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520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F6360-D970-1460-9ACE-C05150BFB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89798-D111-FBE5-6324-CC95E2CD3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40DC15-10D0-0F6F-3033-BC7F116A9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4E66B-040C-17B4-ADF5-813D3763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1D7DC8-6E0F-8333-626D-418440093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E94196-7598-4217-57B3-7873D5820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02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25154-D40A-B42C-288E-C719D539A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A1DA1E-1E67-5A29-051C-8438263049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18FC5-2DD3-C9EF-C7BF-36F167EC5C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F03EC-88F4-EC8D-270C-34F4D1181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3DC8FE-1BCB-047D-5F52-E902AC39B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2B3D0D-1060-1C28-1F1A-231E43E41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136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D9D28-A6C4-84CC-7AD0-1AF88C70E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933BF9-1D81-F7B1-6917-58E88F5D0D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66503-6FF8-76D4-851E-BF686B74D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06448-39D6-5009-B041-CA30D4724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0FC16-7BF7-6E7E-42AB-25069EB7A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4210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F52CA7-F9AD-0C1E-852C-42392B02D3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44B219-750C-7F94-6064-3152160153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17404-C2CA-70FA-A5B4-9AE95C7F9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AD08-86AD-4165-1C92-6B56C79B7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2F7B6-7C91-353F-2D5E-37F732F3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522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132A7A-246A-E18A-4C93-A4BA988EE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4919EB-94FF-60FF-BB8D-B66AF177A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F8F3A-267F-D219-664F-DEDAAC19E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D0576A-07DB-3B46-AC99-97A70AE23956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10F51-7255-50C1-18D0-94D395A5F0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35A5A-9156-5F50-DE6D-645C17C79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5EAFB7-D942-8C40-850B-F7A53EC53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375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5C05F-6C10-AAB8-B9A1-704086EB83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905" y="1653504"/>
            <a:ext cx="6858000" cy="1343168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AI-I (AI101B)</a:t>
            </a:r>
            <a:br>
              <a:rPr lang="en-I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Semester</a:t>
            </a:r>
            <a:br>
              <a:rPr lang="en-IN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Session 2024-25</a:t>
            </a:r>
            <a:endParaRPr lang="en-US" sz="2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24FBC-2E61-AD49-3BD0-DA7AA89F9A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9980" y="3374084"/>
            <a:ext cx="6437672" cy="668163"/>
          </a:xfrm>
        </p:spPr>
        <p:txBody>
          <a:bodyPr>
            <a:normAutofit/>
          </a:bodyPr>
          <a:lstStyle/>
          <a:p>
            <a:r>
              <a:rPr lang="en-US" sz="2625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HealthCare Data Cleaning</a:t>
            </a:r>
          </a:p>
          <a:p>
            <a:endParaRPr lang="en-US" sz="2625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3043289-20F1-1B73-C850-CE92562B546B}"/>
              </a:ext>
            </a:extLst>
          </p:cNvPr>
          <p:cNvSpPr txBox="1">
            <a:spLocks/>
          </p:cNvSpPr>
          <p:nvPr/>
        </p:nvSpPr>
        <p:spPr>
          <a:xfrm>
            <a:off x="6707905" y="4419660"/>
            <a:ext cx="2099495" cy="8036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685800">
              <a:spcBef>
                <a:spcPts val="750"/>
              </a:spcBef>
            </a:pPr>
            <a:r>
              <a:rPr lang="en-IN" sz="1800" b="1" u="sng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Supervisor:</a:t>
            </a:r>
          </a:p>
          <a:p>
            <a:pPr algn="just" defTabSz="685800">
              <a:spcBef>
                <a:spcPts val="750"/>
              </a:spcBef>
            </a:pPr>
            <a:r>
              <a:rPr lang="en-I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Mrs. Komal </a:t>
            </a:r>
            <a:r>
              <a:rPr lang="en-IN" sz="1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Salgotra</a:t>
            </a:r>
            <a:endParaRPr lang="en-IN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685800">
              <a:spcBef>
                <a:spcPts val="750"/>
              </a:spcBef>
            </a:pPr>
            <a:endParaRPr lang="en-IN" sz="1800" b="1" u="sng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A50B94-DBEB-9815-4684-223EC27F9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598"/>
            <a:ext cx="9144000" cy="103836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A08CDA2-AA7D-B2B5-1576-FE58A4BF32BC}"/>
              </a:ext>
            </a:extLst>
          </p:cNvPr>
          <p:cNvSpPr txBox="1">
            <a:spLocks/>
          </p:cNvSpPr>
          <p:nvPr/>
        </p:nvSpPr>
        <p:spPr>
          <a:xfrm>
            <a:off x="125361" y="4419660"/>
            <a:ext cx="5759246" cy="146679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685800">
              <a:spcBef>
                <a:spcPts val="750"/>
              </a:spcBef>
            </a:pPr>
            <a:r>
              <a:rPr lang="en-IN" sz="1800" b="1" u="sng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Submitted By:</a:t>
            </a:r>
          </a:p>
          <a:p>
            <a:pPr algn="l" defTabSz="685800">
              <a:lnSpc>
                <a:spcPct val="120000"/>
              </a:lnSpc>
              <a:spcBef>
                <a:spcPts val="750"/>
              </a:spcBef>
              <a:spcAft>
                <a:spcPts val="750"/>
              </a:spcAft>
            </a:pPr>
            <a:endParaRPr lang="en-US" sz="1350" dirty="0">
              <a:solidFill>
                <a:prstClr val="black"/>
              </a:solidFill>
              <a:latin typeface="Times New Roman" panose="02020603050405020304" pitchFamily="18" charset="0"/>
              <a:ea typeface="MS Mincho" panose="02020609040205080304" pitchFamily="49" charset="-128"/>
              <a:cs typeface="Mangal" panose="02040503050203030202" pitchFamily="18" charset="0"/>
            </a:endParaRPr>
          </a:p>
          <a:p>
            <a:pPr algn="l" defTabSz="685800">
              <a:lnSpc>
                <a:spcPct val="120000"/>
              </a:lnSpc>
              <a:spcBef>
                <a:spcPts val="750"/>
              </a:spcBef>
              <a:spcAft>
                <a:spcPts val="750"/>
              </a:spcAft>
            </a:pPr>
            <a:endParaRPr lang="en-IN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685800">
              <a:spcBef>
                <a:spcPts val="750"/>
              </a:spcBef>
            </a:pPr>
            <a:endParaRPr lang="en-IN" sz="1800" b="1" u="sng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A7AF96-8101-2C9A-7285-F948A676D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61" y="4829052"/>
            <a:ext cx="4301138" cy="9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674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6922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r>
              <a:rPr dirty="0"/>
              <a:t>Conclusion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6C50331-BD1D-46BA-946B-4F2CF9CB1D0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0" y="1295756"/>
            <a:ext cx="15304534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High-quality healthcare data is essential for accurate analysis,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000" dirty="0">
                <a:latin typeface="Arial" panose="020B0604020202020204" pitchFamily="34" charset="0"/>
              </a:rPr>
              <a:t>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medical decision-making, and research.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 cleaning significantly improves the reliability and usability of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000" dirty="0">
                <a:latin typeface="Arial" panose="020B0604020202020204" pitchFamily="34" charset="0"/>
              </a:rPr>
              <a:t>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healthcare datasets.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This project successfully handled missing values, removed duplicate records,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standardized categorical data, and treated outliers.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Exploratory Data Analysis (EDA) provided valuable insights into patient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000" dirty="0">
                <a:latin typeface="Arial" panose="020B0604020202020204" pitchFamily="34" charset="0"/>
              </a:rPr>
              <a:t>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demographics and health trends.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cleaned dataset is now suitable for further analytics, machine learning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000" dirty="0">
                <a:latin typeface="Arial" panose="020B0604020202020204" pitchFamily="34" charset="0"/>
              </a:rPr>
              <a:t>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applications, and research.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15768"/>
            <a:ext cx="8229600" cy="1143000"/>
          </a:xfrm>
        </p:spPr>
        <p:txBody>
          <a:bodyPr/>
          <a:lstStyle/>
          <a:p>
            <a:r>
              <a:rPr dirty="0"/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6868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r>
              <a:rPr dirty="0"/>
              <a:t>Introduction</a:t>
            </a:r>
          </a:p>
        </p:txBody>
      </p:sp>
      <p:pic>
        <p:nvPicPr>
          <p:cNvPr id="7" name="Content Placeholder 6" descr="A close-up of a blue background&#10;&#10;Description automatically generated">
            <a:extLst>
              <a:ext uri="{FF2B5EF4-FFF2-40B4-BE49-F238E27FC236}">
                <a16:creationId xmlns:a16="http://schemas.microsoft.com/office/drawing/2014/main" id="{59451650-9512-D494-3F9B-84CE401BDC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b="7999"/>
          <a:stretch/>
        </p:blipFill>
        <p:spPr>
          <a:xfrm>
            <a:off x="9830" y="868680"/>
            <a:ext cx="9144000" cy="5989320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B3C24-5DD7-B1C1-32EF-67781D156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5FE94-AB49-0FEB-98F6-EC108CB46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9536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r>
              <a:rPr lang="en-IN" dirty="0"/>
              <a:t>Importance</a:t>
            </a:r>
            <a:endParaRPr dirty="0"/>
          </a:p>
        </p:txBody>
      </p:sp>
      <p:pic>
        <p:nvPicPr>
          <p:cNvPr id="7" name="Content Placeholder 6" descr="A close-up of a room&#10;&#10;Description automatically generated">
            <a:extLst>
              <a:ext uri="{FF2B5EF4-FFF2-40B4-BE49-F238E27FC236}">
                <a16:creationId xmlns:a16="http://schemas.microsoft.com/office/drawing/2014/main" id="{CD17382F-2966-50DD-1B16-B1885431F1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b="4842"/>
          <a:stretch/>
        </p:blipFill>
        <p:spPr>
          <a:xfrm>
            <a:off x="9144" y="822960"/>
            <a:ext cx="9143718" cy="6035040"/>
          </a:xfrm>
        </p:spPr>
      </p:pic>
    </p:spTree>
    <p:extLst>
      <p:ext uri="{BB962C8B-B14F-4D97-AF65-F5344CB8AC3E}">
        <p14:creationId xmlns:p14="http://schemas.microsoft.com/office/powerpoint/2010/main" val="322605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9536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r>
              <a:rPr dirty="0"/>
              <a:t>Problem Definition</a:t>
            </a:r>
          </a:p>
        </p:txBody>
      </p:sp>
      <p:pic>
        <p:nvPicPr>
          <p:cNvPr id="5" name="Content Placeholder 4" descr="A close-up of a data quality challenge">
            <a:extLst>
              <a:ext uri="{FF2B5EF4-FFF2-40B4-BE49-F238E27FC236}">
                <a16:creationId xmlns:a16="http://schemas.microsoft.com/office/drawing/2014/main" id="{F58BCA49-1F31-9D06-2D36-CD835A988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20360" b="4360"/>
          <a:stretch/>
        </p:blipFill>
        <p:spPr>
          <a:xfrm>
            <a:off x="-7412" y="871921"/>
            <a:ext cx="9161244" cy="5224080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8952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r>
              <a:rPr dirty="0"/>
              <a:t>Why Backtracking?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6A77DA6-8CB0-04DC-6CBA-B5F27BE79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b="4359"/>
          <a:stretch/>
        </p:blipFill>
        <p:spPr>
          <a:xfrm>
            <a:off x="0" y="758951"/>
            <a:ext cx="9144000" cy="6099049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41248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r>
              <a:rPr dirty="0"/>
              <a:t>Step-by-Step Algorithm</a:t>
            </a:r>
          </a:p>
        </p:txBody>
      </p:sp>
      <p:pic>
        <p:nvPicPr>
          <p:cNvPr id="5" name="Content Placeholder 4" descr="A white background with blue text&#10;&#10;Description automatically generated">
            <a:extLst>
              <a:ext uri="{FF2B5EF4-FFF2-40B4-BE49-F238E27FC236}">
                <a16:creationId xmlns:a16="http://schemas.microsoft.com/office/drawing/2014/main" id="{ACEB86F8-18F2-CAD8-D54C-31CDF1B963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b="5312"/>
          <a:stretch/>
        </p:blipFill>
        <p:spPr>
          <a:xfrm>
            <a:off x="181725" y="858538"/>
            <a:ext cx="8818106" cy="4696688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0074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r>
              <a:rPr dirty="0"/>
              <a:t>Code Implementation (Python)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CF6017C-2AC1-6CAE-550B-50FFB4EF7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b="4502"/>
          <a:stretch/>
        </p:blipFill>
        <p:spPr>
          <a:xfrm>
            <a:off x="43563" y="845582"/>
            <a:ext cx="9115180" cy="6012418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5256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r>
              <a:rPr dirty="0"/>
              <a:t>Real-World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0445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/>
              <a:t>1. Electronic Health Records (EHR) Management</a:t>
            </a:r>
          </a:p>
          <a:p>
            <a:pPr marL="0" indent="0">
              <a:buNone/>
            </a:pPr>
            <a:r>
              <a:rPr lang="en-US" sz="1800" dirty="0"/>
              <a:t>     Ensures </a:t>
            </a:r>
            <a:r>
              <a:rPr lang="en-US" sz="1800" b="1" dirty="0"/>
              <a:t>accurate and consistent</a:t>
            </a:r>
            <a:r>
              <a:rPr lang="en-US" sz="1800" dirty="0"/>
              <a:t> patient records for better clinical decision-making.</a:t>
            </a:r>
          </a:p>
          <a:p>
            <a:pPr marL="0" indent="0">
              <a:buNone/>
            </a:pPr>
            <a:r>
              <a:rPr lang="en-US" sz="1800" dirty="0"/>
              <a:t>     Reduces errors caused by missing or duplicate patient data.</a:t>
            </a:r>
          </a:p>
          <a:p>
            <a:pPr marL="0" indent="0">
              <a:buNone/>
            </a:pPr>
            <a:r>
              <a:rPr lang="en-US" sz="1800" b="1" dirty="0"/>
              <a:t>2. Medical Research &amp; Clinical Trials</a:t>
            </a:r>
          </a:p>
          <a:p>
            <a:pPr marL="0" indent="0">
              <a:buNone/>
            </a:pPr>
            <a:r>
              <a:rPr lang="en-US" sz="1800" dirty="0"/>
              <a:t>     Clean data enhances the quality of </a:t>
            </a:r>
            <a:r>
              <a:rPr lang="en-US" sz="1800" b="1" dirty="0"/>
              <a:t>epidemiological studies</a:t>
            </a:r>
            <a:r>
              <a:rPr lang="en-US" sz="1800" dirty="0"/>
              <a:t> and </a:t>
            </a:r>
            <a:r>
              <a:rPr lang="en-US" sz="1800" b="1" dirty="0"/>
              <a:t>drug efficacy trials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/>
              <a:t>     Helps researchers analyze disease patterns more effectively.</a:t>
            </a:r>
          </a:p>
          <a:p>
            <a:pPr marL="0" indent="0">
              <a:buNone/>
            </a:pPr>
            <a:r>
              <a:rPr lang="en-US" sz="1800" b="1" dirty="0"/>
              <a:t>3. Predictive Analytics in Healthcare</a:t>
            </a:r>
          </a:p>
          <a:p>
            <a:pPr marL="0" indent="0">
              <a:buNone/>
            </a:pPr>
            <a:r>
              <a:rPr lang="en-US" sz="1800" dirty="0"/>
              <a:t>     Improves </a:t>
            </a:r>
            <a:r>
              <a:rPr lang="en-US" sz="1800" b="1" dirty="0"/>
              <a:t>early disease detection</a:t>
            </a:r>
            <a:r>
              <a:rPr lang="en-US" sz="1800" dirty="0"/>
              <a:t> and </a:t>
            </a:r>
            <a:r>
              <a:rPr lang="en-US" sz="1800" b="1" dirty="0"/>
              <a:t>risk assessment</a:t>
            </a:r>
            <a:r>
              <a:rPr lang="en-US" sz="1800" dirty="0"/>
              <a:t> using machine learning models.</a:t>
            </a:r>
          </a:p>
          <a:p>
            <a:pPr marL="0" indent="0">
              <a:buNone/>
            </a:pPr>
            <a:r>
              <a:rPr lang="en-US" sz="1800" dirty="0"/>
              <a:t>     Clean data enables hospitals to predict </a:t>
            </a:r>
            <a:r>
              <a:rPr lang="en-US" sz="1800" b="1" dirty="0"/>
              <a:t>patient readmission rates</a:t>
            </a:r>
            <a:r>
              <a:rPr lang="en-US" sz="1800" dirty="0"/>
              <a:t> and </a:t>
            </a:r>
            <a:r>
              <a:rPr lang="en-US" sz="1800" b="1" dirty="0"/>
              <a:t>treatment outcomes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b="1" dirty="0"/>
              <a:t>4. Hospital &amp; Insurance Operations</a:t>
            </a:r>
          </a:p>
          <a:p>
            <a:pPr marL="0" indent="0">
              <a:buNone/>
            </a:pPr>
            <a:r>
              <a:rPr lang="en-US" sz="1800" dirty="0"/>
              <a:t>     Prevents billing errors in </a:t>
            </a:r>
            <a:r>
              <a:rPr lang="en-US" sz="1800" b="1" dirty="0"/>
              <a:t>health insurance claims processing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/>
              <a:t>     Reduces redundant data entries, optimizing </a:t>
            </a:r>
            <a:r>
              <a:rPr lang="en-US" sz="1800" b="1" dirty="0"/>
              <a:t>hospital resource management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b="1" dirty="0"/>
              <a:t>5. Wearable Health Devices &amp; Remote Monitoring</a:t>
            </a:r>
          </a:p>
          <a:p>
            <a:pPr marL="0" indent="0">
              <a:buNone/>
            </a:pPr>
            <a:r>
              <a:rPr lang="en-US" sz="1800" dirty="0"/>
              <a:t>     Ensures </a:t>
            </a:r>
            <a:r>
              <a:rPr lang="en-US" sz="1800" b="1" dirty="0"/>
              <a:t>accurate patient vitals tracking</a:t>
            </a:r>
            <a:r>
              <a:rPr lang="en-US" sz="1800" dirty="0"/>
              <a:t> (heart rate, blood pressure, glucose levels).</a:t>
            </a:r>
          </a:p>
          <a:p>
            <a:pPr marL="0" indent="0">
              <a:buNone/>
            </a:pPr>
            <a:r>
              <a:rPr lang="en-US" sz="1800" dirty="0"/>
              <a:t>     Helps doctors and AI models make </a:t>
            </a:r>
            <a:r>
              <a:rPr lang="en-US" sz="1800" b="1" dirty="0"/>
              <a:t>data-driven decisions</a:t>
            </a:r>
            <a:r>
              <a:rPr lang="en-US" sz="1800" dirty="0"/>
              <a:t> for patient care.</a:t>
            </a:r>
          </a:p>
          <a:p>
            <a:pPr>
              <a:buFont typeface="Wingdings" pitchFamily="2" charset="2"/>
              <a:buChar char="§"/>
            </a:pPr>
            <a:endParaRPr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9521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r>
              <a:rPr dirty="0"/>
              <a:t>Challenges and Future Scope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FB3A565-7E39-0576-C106-7BF0723F80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26570" b="7401"/>
          <a:stretch/>
        </p:blipFill>
        <p:spPr>
          <a:xfrm>
            <a:off x="202489" y="1446028"/>
            <a:ext cx="8815381" cy="4731488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974</Words>
  <Application>Microsoft Office PowerPoint</Application>
  <PresentationFormat>On-screen Show (4:3)</PresentationFormat>
  <Paragraphs>95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Aptos</vt:lpstr>
      <vt:lpstr>Aptos Display</vt:lpstr>
      <vt:lpstr>Arial</vt:lpstr>
      <vt:lpstr>Calibri</vt:lpstr>
      <vt:lpstr>Times New Roman</vt:lpstr>
      <vt:lpstr>Wingdings</vt:lpstr>
      <vt:lpstr>Office Theme</vt:lpstr>
      <vt:lpstr>1_Office Theme</vt:lpstr>
      <vt:lpstr>AI-I (AI101B) Even Semester Session 2024-25</vt:lpstr>
      <vt:lpstr>Introduction</vt:lpstr>
      <vt:lpstr>Importance</vt:lpstr>
      <vt:lpstr>Problem Definition</vt:lpstr>
      <vt:lpstr>Why Backtracking?</vt:lpstr>
      <vt:lpstr>Step-by-Step Algorithm</vt:lpstr>
      <vt:lpstr>Code Implementation (Python)</vt:lpstr>
      <vt:lpstr>Real-World Applications</vt:lpstr>
      <vt:lpstr>Challenges and Future Scope</vt:lpstr>
      <vt:lpstr>Conclusion</vt:lpstr>
      <vt:lpstr>Thank You!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Solving the N-Queens Problem</dc:title>
  <dc:creator>ASUS</dc:creator>
  <dc:description>generated using python-pptx</dc:description>
  <cp:lastModifiedBy>Pragya Tiwari</cp:lastModifiedBy>
  <cp:revision>9</cp:revision>
  <dcterms:created xsi:type="dcterms:W3CDTF">2013-01-27T09:14:16Z</dcterms:created>
  <dcterms:modified xsi:type="dcterms:W3CDTF">2025-04-04T04:20:54Z</dcterms:modified>
</cp:coreProperties>
</file>